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3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4" r:id="rId8"/>
    <p:sldId id="266" r:id="rId9"/>
    <p:sldId id="265" r:id="rId10"/>
    <p:sldId id="272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1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93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37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8566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610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0103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647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95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93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816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69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40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56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87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004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15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59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7A2A2-003A-41B3-9EEC-CFA6F6300C67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A9F20AE-921D-4281-AED1-79B2C1BE76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197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  <p:sldLayoutId id="2147484165" r:id="rId12"/>
    <p:sldLayoutId id="2147484166" r:id="rId13"/>
    <p:sldLayoutId id="2147484167" r:id="rId14"/>
    <p:sldLayoutId id="2147484168" r:id="rId15"/>
    <p:sldLayoutId id="21474841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aes.online-domain-tools.com/" TargetMode="External"/><Relationship Id="rId3" Type="http://schemas.openxmlformats.org/officeDocument/2006/relationships/hyperlink" Target="http://www.moserware.com/2009/09/stick-figure-guide-to-advanced.html" TargetMode="External"/><Relationship Id="rId7" Type="http://schemas.openxmlformats.org/officeDocument/2006/relationships/hyperlink" Target="https://stackoverflow.com/questions/3436822/aes-decryption-algorithm" TargetMode="External"/><Relationship Id="rId2" Type="http://schemas.openxmlformats.org/officeDocument/2006/relationships/hyperlink" Target="https://en.wikipedia.org/wiki/Advanced_Encryption_Standard#High-level_description_of_the_algorith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4pmR49izUL0&amp;ab_channel=Creel" TargetMode="External"/><Relationship Id="rId5" Type="http://schemas.openxmlformats.org/officeDocument/2006/relationships/hyperlink" Target="https://en.wikipedia.org/wiki/Rijndael_MixColumns" TargetMode="External"/><Relationship Id="rId10" Type="http://schemas.openxmlformats.org/officeDocument/2006/relationships/hyperlink" Target="https://en.wikipedia.org/wiki/AES_key_schedule" TargetMode="External"/><Relationship Id="rId4" Type="http://schemas.openxmlformats.org/officeDocument/2006/relationships/hyperlink" Target="https://sites.math.washington.edu/~morrow/336_12/papers/juan.pdf" TargetMode="External"/><Relationship Id="rId9" Type="http://schemas.openxmlformats.org/officeDocument/2006/relationships/hyperlink" Target="https://en.wikipedia.org/wiki/S-box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4186-BC0C-4EF1-81CA-31B90B36D3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IN" dirty="0"/>
              <a:t>Encryption and Decryption of data using cryptography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81E43-5E4D-4A04-B691-47612B201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260383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Submitted by</a:t>
            </a:r>
          </a:p>
          <a:p>
            <a:r>
              <a:rPr lang="en-IN" dirty="0"/>
              <a:t>Diwyanshu</a:t>
            </a:r>
          </a:p>
          <a:p>
            <a:r>
              <a:rPr lang="en-IN" dirty="0"/>
              <a:t>2K19/CO/130</a:t>
            </a:r>
          </a:p>
        </p:txBody>
      </p:sp>
    </p:spTree>
    <p:extLst>
      <p:ext uri="{BB962C8B-B14F-4D97-AF65-F5344CB8AC3E}">
        <p14:creationId xmlns:p14="http://schemas.microsoft.com/office/powerpoint/2010/main" val="133919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B8DF8-4E7D-43C2-A686-0FA49654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Round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DC9F1-5D88-4F4E-BBCA-AB0D7DD03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09" y="1488613"/>
            <a:ext cx="8596668" cy="3880773"/>
          </a:xfrm>
        </p:spPr>
        <p:txBody>
          <a:bodyPr/>
          <a:lstStyle/>
          <a:p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 bit in the input is added to the corresponding bit in the round key and the result MOD 2 is stored in state ( this is basically a XOR operation).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61710-C9BB-4E02-BD7C-44AD98148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66" t="29583" r="27899" b="55139"/>
          <a:stretch/>
        </p:blipFill>
        <p:spPr>
          <a:xfrm>
            <a:off x="271108" y="3990974"/>
            <a:ext cx="6524626" cy="1250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3123BD-C5CE-41EC-BE2B-E4185CB3AE5C}"/>
              </a:ext>
            </a:extLst>
          </p:cNvPr>
          <p:cNvPicPr/>
          <p:nvPr/>
        </p:nvPicPr>
        <p:blipFill rotWithShape="1">
          <a:blip r:embed="rId3"/>
          <a:srcRect l="14292" t="40575" r="44937" b="18653"/>
          <a:stretch/>
        </p:blipFill>
        <p:spPr bwMode="auto">
          <a:xfrm>
            <a:off x="7191729" y="3198178"/>
            <a:ext cx="4772025" cy="2659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072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CA25-02E1-439A-8D2D-AF37EFCB3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09" y="219075"/>
            <a:ext cx="8596668" cy="1320800"/>
          </a:xfrm>
        </p:spPr>
        <p:txBody>
          <a:bodyPr/>
          <a:lstStyle/>
          <a:p>
            <a:r>
              <a:rPr lang="en-IN" dirty="0"/>
              <a:t>Sub-bytes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FE20E-267B-4087-93C0-57B5C09B0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984" y="2758152"/>
            <a:ext cx="8596668" cy="3880773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In this method each byte/each element in the matrix is replaced using the </a:t>
            </a:r>
            <a:r>
              <a:rPr lang="en-US" sz="2400" dirty="0" err="1"/>
              <a:t>Rijndael’s</a:t>
            </a:r>
            <a:r>
              <a:rPr lang="en-US" sz="2400" dirty="0"/>
              <a:t> S-Box.</a:t>
            </a:r>
          </a:p>
          <a:p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operation is a simple substitution that converts every byte into a different value. </a:t>
            </a:r>
          </a:p>
          <a:p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AES defines a table of 256 values for the substitution. You work through the 16 bytes of the state array, use each byte as an index into the 256-byte substitution table, and replace the byte with the value from the substitution table. </a:t>
            </a:r>
          </a:p>
          <a:p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Because all possible 256 byte values are present in the table, you end up with a totally new result in the state array, which can be restored to its original contents using an inverse substitution table. </a:t>
            </a:r>
          </a:p>
          <a:p>
            <a:r>
              <a:rPr lang="en-IN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contents of the substitution table are not arbitrary, the entries are computed using a mathematical formula but most implementations will simply have the substitution table stored in memory as part of the design.</a:t>
            </a:r>
            <a:endParaRPr lang="en-US" sz="24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6E9E-314B-43CC-8FE2-AF04E695D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31" t="61528" r="42266" b="18750"/>
          <a:stretch/>
        </p:blipFill>
        <p:spPr>
          <a:xfrm>
            <a:off x="2937318" y="1045856"/>
            <a:ext cx="4572000" cy="165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2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4A04-B808-4A35-89E8-FE50CE13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00025"/>
            <a:ext cx="8596668" cy="1320800"/>
          </a:xfrm>
        </p:spPr>
        <p:txBody>
          <a:bodyPr/>
          <a:lstStyle/>
          <a:p>
            <a:r>
              <a:rPr lang="en-IN" dirty="0"/>
              <a:t>Shift Rows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445AA2-2295-472B-B510-2F673F1A4A3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027" t="37227" r="32085" b="23181"/>
          <a:stretch/>
        </p:blipFill>
        <p:spPr bwMode="auto">
          <a:xfrm>
            <a:off x="2587918" y="1198564"/>
            <a:ext cx="4860631" cy="22304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F165F-7FF6-411E-B277-E2D3D60F8287}"/>
              </a:ext>
            </a:extLst>
          </p:cNvPr>
          <p:cNvSpPr txBox="1"/>
          <p:nvPr/>
        </p:nvSpPr>
        <p:spPr>
          <a:xfrm>
            <a:off x="828675" y="3657600"/>
            <a:ext cx="92106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the name suggests, Shift Rows operates on each row of the state array. Each row is rotated to the left by a certain number of bytes. </a:t>
            </a:r>
          </a:p>
          <a:p>
            <a:r>
              <a:rPr lang="en-US" sz="2400" dirty="0"/>
              <a:t>nth row is shifted to the left by n−1 unit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:1st Row: rotated by 0 bytes (i.e., is not changed) </a:t>
            </a:r>
          </a:p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2nd Row: rotated by 1 byte </a:t>
            </a:r>
          </a:p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3rd Row: rotated by 2 bytes </a:t>
            </a:r>
          </a:p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4th Row: rotated by 3 bytes.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219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4163B-2C2E-463E-879D-28712AD12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14861" r="21875" b="15278"/>
          <a:stretch/>
        </p:blipFill>
        <p:spPr>
          <a:xfrm>
            <a:off x="2396952" y="1152524"/>
            <a:ext cx="6572250" cy="51016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1B1B2AB-F3C6-4E4F-BA7E-CA101EB6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00025"/>
            <a:ext cx="8596668" cy="1320800"/>
          </a:xfrm>
        </p:spPr>
        <p:txBody>
          <a:bodyPr/>
          <a:lstStyle/>
          <a:p>
            <a:r>
              <a:rPr lang="en-IN" dirty="0"/>
              <a:t>Shift Rows</a:t>
            </a:r>
          </a:p>
        </p:txBody>
      </p:sp>
    </p:spTree>
    <p:extLst>
      <p:ext uri="{BB962C8B-B14F-4D97-AF65-F5344CB8AC3E}">
        <p14:creationId xmlns:p14="http://schemas.microsoft.com/office/powerpoint/2010/main" val="29897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7688-26A9-4F54-A090-975387B6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Mix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4B260-B4B5-4389-BCCA-98E5CFD68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We multiply our state with special matrix. </a:t>
            </a:r>
          </a:p>
          <a:p>
            <a:r>
              <a:rPr lang="en-IN" sz="2800" dirty="0"/>
              <a:t>To multiply, we are computing many dot products.</a:t>
            </a:r>
          </a:p>
          <a:p>
            <a:r>
              <a:rPr lang="en-IN" sz="2800" dirty="0"/>
              <a:t>For each dot product, we are multiplying bytes as Galois Fields MOD2</a:t>
            </a:r>
          </a:p>
          <a:p>
            <a:r>
              <a:rPr lang="en-IN" sz="2800" dirty="0"/>
              <a:t>Then we reduce the answers by performing MOD with a special number 100011011 </a:t>
            </a:r>
          </a:p>
        </p:txBody>
      </p:sp>
    </p:spTree>
    <p:extLst>
      <p:ext uri="{BB962C8B-B14F-4D97-AF65-F5344CB8AC3E}">
        <p14:creationId xmlns:p14="http://schemas.microsoft.com/office/powerpoint/2010/main" val="309852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66415-83B2-466B-A8EA-43819BCC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Mix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5BB2C-FA82-48E1-AF40-FFB0589B2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6" t="16250" r="15234" b="9860"/>
          <a:stretch/>
        </p:blipFill>
        <p:spPr>
          <a:xfrm>
            <a:off x="2009775" y="1381124"/>
            <a:ext cx="7115175" cy="5067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6999BF-BD93-4ABA-9F9E-A99723AED638}"/>
              </a:ext>
            </a:extLst>
          </p:cNvPr>
          <p:cNvSpPr txBox="1"/>
          <p:nvPr/>
        </p:nvSpPr>
        <p:spPr>
          <a:xfrm>
            <a:off x="2009775" y="6448425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Detailed explanation in attachment</a:t>
            </a:r>
          </a:p>
        </p:txBody>
      </p:sp>
    </p:spTree>
    <p:extLst>
      <p:ext uri="{BB962C8B-B14F-4D97-AF65-F5344CB8AC3E}">
        <p14:creationId xmlns:p14="http://schemas.microsoft.com/office/powerpoint/2010/main" val="310019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2B74-5B11-4FF6-A602-05CEBD7D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E8A9-BAAB-4325-9BAB-7550D8108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930401"/>
            <a:ext cx="8750127" cy="41109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begin with the key supplied to the algorithm and we perform operations to generate new keys, one for each round.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AES 128 there are an additional 10 rounds, so we need 10 new keys.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key expansion takes a 128 bit (16byte) key and expands it such that we have a new key for each round.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of these keys is 16 bytes wide, and Key including the first round (which uses the supplied key unchanged), we need a total of 176 bytes, 16 bytes for the each of the 10 rounds, and an additional 16 bytes for the original key.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1467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1BC9-19AF-4957-B845-4F2F9F03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Expansion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8F66-847E-4BF9-B5E2-1B361656B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The core of the algorithm is a set of 3 steps. </a:t>
            </a:r>
          </a:p>
          <a:p>
            <a:r>
              <a:rPr lang="en-US" sz="2400" dirty="0"/>
              <a:t>The core takes a block of 4 bytes from the keys generated so far and performs the following operations:</a:t>
            </a:r>
          </a:p>
          <a:p>
            <a:r>
              <a:rPr lang="en-US" sz="2400" dirty="0"/>
              <a:t>1.Rotate: This operation treats the 4 bytes as a single unit. We rotate the bytes left by 1 byte.</a:t>
            </a:r>
          </a:p>
          <a:p>
            <a:r>
              <a:rPr lang="en-US" sz="2400" dirty="0"/>
              <a:t>2. S-Box: In the S-Box step, we swap each byte with the corresponding value from the </a:t>
            </a:r>
            <a:r>
              <a:rPr lang="en-US" sz="2400" dirty="0" err="1"/>
              <a:t>Rijndael</a:t>
            </a:r>
            <a:r>
              <a:rPr lang="en-US" sz="2400" dirty="0"/>
              <a:t> S-Box</a:t>
            </a:r>
          </a:p>
          <a:p>
            <a:r>
              <a:rPr lang="en-US" sz="2400" dirty="0"/>
              <a:t>3. </a:t>
            </a:r>
            <a:r>
              <a:rPr lang="en-US" sz="2400" dirty="0" err="1"/>
              <a:t>Rcon</a:t>
            </a:r>
            <a:r>
              <a:rPr lang="en-US" sz="2400" dirty="0"/>
              <a:t>: For the </a:t>
            </a:r>
            <a:r>
              <a:rPr lang="en-US" sz="2400" dirty="0" err="1"/>
              <a:t>Rcon</a:t>
            </a:r>
            <a:r>
              <a:rPr lang="en-US" sz="2400" dirty="0"/>
              <a:t> step, we raise 2 to the power of i-1, where is the iteration number. We then add this to the value of the first byte.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77521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A79C-2332-401E-8760-62550F3A0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Expansion 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415BE7-0098-43F5-A3A3-795A2D301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924" t="27525" r="37358" b="29468"/>
          <a:stretch/>
        </p:blipFill>
        <p:spPr>
          <a:xfrm>
            <a:off x="2466974" y="1809308"/>
            <a:ext cx="6029325" cy="3972368"/>
          </a:xfrm>
        </p:spPr>
      </p:pic>
    </p:spTree>
    <p:extLst>
      <p:ext uri="{BB962C8B-B14F-4D97-AF65-F5344CB8AC3E}">
        <p14:creationId xmlns:p14="http://schemas.microsoft.com/office/powerpoint/2010/main" val="3393554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0566-2C72-4394-AE5E-254C398F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30CC0-17BC-47F4-8F1D-20A54FBF5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first 16 bytes are the original key.</a:t>
            </a:r>
          </a:p>
          <a:p>
            <a:r>
              <a:rPr lang="en-US" sz="2000" dirty="0"/>
              <a:t>Variables: We need to keep track of how many bytes we've generated, the </a:t>
            </a:r>
            <a:r>
              <a:rPr lang="en-US" sz="2000" dirty="0" err="1"/>
              <a:t>Rcon</a:t>
            </a:r>
            <a:r>
              <a:rPr lang="en-US" sz="2000" dirty="0"/>
              <a:t> iteration value, and we need a temporary variable for when we call the core.</a:t>
            </a:r>
          </a:p>
          <a:p>
            <a:r>
              <a:rPr lang="en-US" sz="2000" dirty="0"/>
              <a:t>Main Loop:</a:t>
            </a: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Read 4 bytes from the core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Perform 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key expansion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core for each 16 byte key</a:t>
            </a: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XOR temp with [bytesgenerated-16] and store in expanded keys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0710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C0E0-E808-4B51-815E-0C4D8588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Origins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7255-8C10-41A5-B756-93B03A18C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IN" sz="2800" dirty="0"/>
              <a:t>In 1997, a competition was held by NIST (National Institute for Standards and Technology) to find a new secure encryption method.</a:t>
            </a:r>
          </a:p>
          <a:p>
            <a:r>
              <a:rPr lang="en-IN" sz="2800" dirty="0"/>
              <a:t>Vincent </a:t>
            </a:r>
            <a:r>
              <a:rPr lang="en-IN" sz="2800" dirty="0" err="1"/>
              <a:t>Rijmen</a:t>
            </a:r>
            <a:r>
              <a:rPr lang="en-IN" sz="2800" dirty="0"/>
              <a:t> and Joan </a:t>
            </a:r>
            <a:r>
              <a:rPr lang="en-IN" sz="2800" dirty="0" err="1"/>
              <a:t>Daeman</a:t>
            </a:r>
            <a:r>
              <a:rPr lang="en-IN" sz="2800" dirty="0"/>
              <a:t> won the competition with their </a:t>
            </a:r>
            <a:r>
              <a:rPr lang="en-IN" sz="2800" dirty="0" err="1"/>
              <a:t>Rijndael</a:t>
            </a:r>
            <a:r>
              <a:rPr lang="en-IN" sz="2800" dirty="0"/>
              <a:t> Cipher</a:t>
            </a:r>
          </a:p>
          <a:p>
            <a:r>
              <a:rPr lang="en-IN" sz="2800" dirty="0"/>
              <a:t>In 2001, AES (Advanced Encryption Standard) based on </a:t>
            </a:r>
            <a:r>
              <a:rPr lang="en-IN" sz="2800" dirty="0" err="1"/>
              <a:t>Rijndael</a:t>
            </a:r>
            <a:r>
              <a:rPr lang="en-IN" sz="2800" dirty="0"/>
              <a:t> cipher became the crypto standard</a:t>
            </a:r>
          </a:p>
        </p:txBody>
      </p:sp>
    </p:spTree>
    <p:extLst>
      <p:ext uri="{BB962C8B-B14F-4D97-AF65-F5344CB8AC3E}">
        <p14:creationId xmlns:p14="http://schemas.microsoft.com/office/powerpoint/2010/main" val="1520392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C072-1402-4E6A-860C-C7A83DBE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Expansion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B44D0-F4C7-47E3-9817-244690AA0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10" t="16237" r="28800" b="11125"/>
          <a:stretch/>
        </p:blipFill>
        <p:spPr>
          <a:xfrm>
            <a:off x="2752725" y="1541698"/>
            <a:ext cx="5572125" cy="4982927"/>
          </a:xfrm>
        </p:spPr>
      </p:pic>
    </p:spTree>
    <p:extLst>
      <p:ext uri="{BB962C8B-B14F-4D97-AF65-F5344CB8AC3E}">
        <p14:creationId xmlns:p14="http://schemas.microsoft.com/office/powerpoint/2010/main" val="2623706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CAC0-5EAC-4550-AF66-3B7CEDFA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kern="1400" spc="-5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Implementing  the encryption</a:t>
            </a:r>
            <a:br>
              <a:rPr lang="en-IN" sz="1800" kern="1400" spc="-5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C85AFF-8A07-4769-B9BF-ECE463A9265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" t="5122" b="10774"/>
          <a:stretch/>
        </p:blipFill>
        <p:spPr bwMode="auto">
          <a:xfrm>
            <a:off x="1335888" y="1511300"/>
            <a:ext cx="8512962" cy="47371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3877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C470-CEB0-407C-945C-AC06E42F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Verifying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70F32-58F0-4E41-B2E4-2E25064CB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84" y="1270000"/>
            <a:ext cx="8596668" cy="3880773"/>
          </a:xfrm>
        </p:spPr>
        <p:txBody>
          <a:bodyPr/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the same input and key on an online AES Tool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72831-C0D9-48F7-BE79-8318088515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373" y="1707228"/>
            <a:ext cx="6264102" cy="4779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165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81DA-374E-4FB4-B53F-A49B01E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C916-423E-4742-A0F2-55E4E673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34" y="1488613"/>
            <a:ext cx="8596668" cy="3880773"/>
          </a:xfrm>
        </p:spPr>
        <p:txBody>
          <a:bodyPr/>
          <a:lstStyle/>
          <a:p>
            <a:r>
              <a:rPr lang="en-US" b="0" i="0" dirty="0">
                <a:solidFill>
                  <a:srgbClr val="C4C1BB"/>
                </a:solidFill>
                <a:effectLst/>
              </a:rPr>
              <a:t>A set of reverse rounds are applied to transform ciphertext back into the original plaintext using the same encryption key</a:t>
            </a:r>
          </a:p>
          <a:p>
            <a:endParaRPr lang="en-US" dirty="0">
              <a:solidFill>
                <a:srgbClr val="C4C1BB"/>
              </a:solidFill>
            </a:endParaRPr>
          </a:p>
          <a:p>
            <a:endParaRPr lang="en-US" dirty="0">
              <a:solidFill>
                <a:srgbClr val="C4C1BB"/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CB425-99E6-4464-8A69-3E529F198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0" t="24722" r="66326" b="33471"/>
          <a:stretch/>
        </p:blipFill>
        <p:spPr>
          <a:xfrm>
            <a:off x="7569027" y="1930400"/>
            <a:ext cx="3562350" cy="4723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A849E-F830-4878-94C3-2879FA9AF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4" t="31122" r="61172" b="38611"/>
          <a:stretch/>
        </p:blipFill>
        <p:spPr>
          <a:xfrm>
            <a:off x="1457324" y="2367626"/>
            <a:ext cx="4523277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9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02A3-CCDC-4E16-8AAA-01362F3C9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6494-3A6E-41A3-88AE-2CAFC4DBA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IN" sz="2000" dirty="0"/>
              <a:t>Add Round Key: </a:t>
            </a:r>
            <a:r>
              <a:rPr lang="en-US" sz="2000" b="0" dirty="0">
                <a:solidFill>
                  <a:srgbClr val="6A9955"/>
                </a:solidFill>
                <a:effectLst/>
              </a:rPr>
              <a:t>Add Round Key is simply an XOR of state with key.</a:t>
            </a:r>
            <a:r>
              <a:rPr lang="en-US" sz="2000" dirty="0">
                <a:solidFill>
                  <a:srgbClr val="D4D4D4"/>
                </a:solidFill>
              </a:rPr>
              <a:t> </a:t>
            </a:r>
            <a:r>
              <a:rPr lang="en-US" sz="2000" b="0" dirty="0">
                <a:solidFill>
                  <a:srgbClr val="6A9955"/>
                </a:solidFill>
                <a:effectLst/>
              </a:rPr>
              <a:t>So basically does the same as Add Round Key in the encryption</a:t>
            </a:r>
            <a:endParaRPr lang="en-IN" sz="2000" dirty="0"/>
          </a:p>
          <a:p>
            <a:r>
              <a:rPr lang="en-IN" sz="2000" dirty="0"/>
              <a:t>Reverse Shift Rows:  </a:t>
            </a:r>
            <a:r>
              <a:rPr lang="en-US" sz="2000" b="0" dirty="0">
                <a:solidFill>
                  <a:srgbClr val="6A9955"/>
                </a:solidFill>
                <a:effectLst/>
              </a:rPr>
              <a:t>Shifts rows to right instead of left for decryption.</a:t>
            </a:r>
            <a:endParaRPr lang="en-IN" sz="2000" dirty="0"/>
          </a:p>
          <a:p>
            <a:r>
              <a:rPr lang="en-IN" sz="2000" dirty="0"/>
              <a:t>Reverse Sub Bytes: </a:t>
            </a:r>
            <a:r>
              <a:rPr lang="en-US" sz="2000" b="0" dirty="0">
                <a:solidFill>
                  <a:srgbClr val="6A9955"/>
                </a:solidFill>
                <a:effectLst/>
              </a:rPr>
              <a:t> Uses inverse S-box as lookup table</a:t>
            </a:r>
            <a:endParaRPr lang="en-IN" sz="2000" dirty="0"/>
          </a:p>
          <a:p>
            <a:r>
              <a:rPr lang="en-IN" sz="2000" dirty="0"/>
              <a:t>Reverse Mix Columns: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matrix used to revert the state back to its original standing is given by </a:t>
            </a:r>
          </a:p>
          <a:p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Re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verse Mix Columns uses mul9, mul11, mul13, mul14 look-up tables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B3378-E62B-4A55-8E68-E26451E92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38" t="30556" r="42890" b="56389"/>
          <a:stretch/>
        </p:blipFill>
        <p:spPr>
          <a:xfrm>
            <a:off x="3151458" y="4032251"/>
            <a:ext cx="2944542" cy="133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3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D2FF-6AD2-46DA-A23F-3E26E9B4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Reverse Shift Rows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9915B-C159-4355-B28F-199C12F49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47" t="28262" r="28800" b="46462"/>
          <a:stretch/>
        </p:blipFill>
        <p:spPr>
          <a:xfrm>
            <a:off x="2352675" y="1879600"/>
            <a:ext cx="7143750" cy="2381250"/>
          </a:xfrm>
        </p:spPr>
      </p:pic>
    </p:spTree>
    <p:extLst>
      <p:ext uri="{BB962C8B-B14F-4D97-AF65-F5344CB8AC3E}">
        <p14:creationId xmlns:p14="http://schemas.microsoft.com/office/powerpoint/2010/main" val="387651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C6AF30-D99F-4EEE-8655-E0FCD7631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4" t="18333" r="43750" b="14167"/>
          <a:stretch/>
        </p:blipFill>
        <p:spPr>
          <a:xfrm>
            <a:off x="3200400" y="889000"/>
            <a:ext cx="4610100" cy="58044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42FB9A9-0FAF-4A5A-9EE2-F4E5A2796411}"/>
              </a:ext>
            </a:extLst>
          </p:cNvPr>
          <p:cNvSpPr txBox="1">
            <a:spLocks/>
          </p:cNvSpPr>
          <p:nvPr/>
        </p:nvSpPr>
        <p:spPr>
          <a:xfrm>
            <a:off x="553509" y="228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/>
              <a:t>Reverse Shift Rows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8926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0339-C02B-4C4C-B98A-7ED6E76C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Reverse Mix Column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69F22A-6B8F-480C-9806-9BEB0A641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38" t="27172" r="18171" b="12596"/>
          <a:stretch/>
        </p:blipFill>
        <p:spPr>
          <a:xfrm>
            <a:off x="1866900" y="1466850"/>
            <a:ext cx="7971976" cy="4867275"/>
          </a:xfrm>
        </p:spPr>
      </p:pic>
    </p:spTree>
    <p:extLst>
      <p:ext uri="{BB962C8B-B14F-4D97-AF65-F5344CB8AC3E}">
        <p14:creationId xmlns:p14="http://schemas.microsoft.com/office/powerpoint/2010/main" val="549303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2997-0AC5-41E5-AED9-F1BC1884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08CD5-1B84-4D00-B19D-ABBD4E38F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https://en.wikipedia.org/wiki/Advanced_Encryption_Standard#High-level_description_of_the_algorithm</a:t>
            </a:r>
            <a:endParaRPr lang="en-IN" dirty="0"/>
          </a:p>
          <a:p>
            <a:r>
              <a:rPr lang="en-IN" dirty="0">
                <a:hlinkClick r:id="rId3"/>
              </a:rPr>
              <a:t>http://www.moserware.com/2009/09/stick-figure-guide-to-advanced.html</a:t>
            </a:r>
            <a:endParaRPr lang="en-IN" dirty="0"/>
          </a:p>
          <a:p>
            <a:r>
              <a:rPr lang="en-IN" dirty="0">
                <a:hlinkClick r:id="rId4"/>
              </a:rPr>
              <a:t>https://sites.math.washington.edu/~morrow/336_12/papers/juan.pdf</a:t>
            </a:r>
            <a:endParaRPr lang="en-IN" dirty="0"/>
          </a:p>
          <a:p>
            <a:r>
              <a:rPr lang="en-IN" dirty="0">
                <a:hlinkClick r:id="rId5"/>
              </a:rPr>
              <a:t>https://en.wikipedia.org/wiki/Rijndael_MixColumns</a:t>
            </a:r>
            <a:endParaRPr lang="en-IN" dirty="0"/>
          </a:p>
          <a:p>
            <a:r>
              <a:rPr lang="en-IN" dirty="0">
                <a:hlinkClick r:id="rId6"/>
              </a:rPr>
              <a:t>https://www.youtube.com/watch?v=4pmR49izUL0&amp;ab_channel=Creel</a:t>
            </a:r>
            <a:endParaRPr lang="en-IN" dirty="0"/>
          </a:p>
          <a:p>
            <a:r>
              <a:rPr lang="en-IN" dirty="0">
                <a:hlinkClick r:id="rId7"/>
              </a:rPr>
              <a:t>https://stackoverflow.com/questions/3436822/aes-decryption-algorithm</a:t>
            </a:r>
            <a:endParaRPr lang="en-IN" dirty="0"/>
          </a:p>
          <a:p>
            <a:r>
              <a:rPr lang="en-IN" dirty="0">
                <a:hlinkClick r:id="rId8"/>
              </a:rPr>
              <a:t>http://aes.online-domain-tools.com/</a:t>
            </a:r>
            <a:endParaRPr lang="en-IN" dirty="0"/>
          </a:p>
          <a:p>
            <a:r>
              <a:rPr lang="en-IN" dirty="0">
                <a:hlinkClick r:id="rId9"/>
              </a:rPr>
              <a:t>https://en.wikipedia.org/wiki/S-box</a:t>
            </a:r>
            <a:endParaRPr lang="en-IN" dirty="0"/>
          </a:p>
          <a:p>
            <a:r>
              <a:rPr lang="en-IN" dirty="0">
                <a:hlinkClick r:id="rId10"/>
              </a:rPr>
              <a:t>https://en.wikipedia.org/wiki/AES_key_schedule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1356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238527-6449-4DE9-BECD-06238603BE5C}"/>
              </a:ext>
            </a:extLst>
          </p:cNvPr>
          <p:cNvSpPr txBox="1"/>
          <p:nvPr/>
        </p:nvSpPr>
        <p:spPr>
          <a:xfrm>
            <a:off x="2676525" y="2659559"/>
            <a:ext cx="6372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81874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6B65-4FDD-40D8-90F6-F3BE5EE3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379A-56C0-4AC9-ADAC-15935BAE5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AES stands for Advanced Encryption Standard. AES Encryption is a method for scrambling data (converting message into encrypted message, means converting into gibberish so no one can understand it). A key is used to mix up data such that it can be securely stored or transferred over a network, and only persons with the key can unscramble the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0704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FA3964-773C-4340-8E1A-D73869B98D0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1" t="45107" r="25327" b="9000"/>
          <a:stretch/>
        </p:blipFill>
        <p:spPr bwMode="auto">
          <a:xfrm>
            <a:off x="419100" y="422275"/>
            <a:ext cx="5753100" cy="2774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0DAB55-2EA5-4562-9429-B28732B324F3}"/>
              </a:ext>
            </a:extLst>
          </p:cNvPr>
          <p:cNvPicPr/>
          <p:nvPr/>
        </p:nvPicPr>
        <p:blipFill rotWithShape="1">
          <a:blip r:embed="rId3"/>
          <a:srcRect l="23155" t="46484" r="23665" b="6835"/>
          <a:stretch/>
        </p:blipFill>
        <p:spPr bwMode="auto">
          <a:xfrm>
            <a:off x="4371975" y="3573542"/>
            <a:ext cx="5734050" cy="2830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BCC13-25A6-4F33-BB50-BDA3B31ABB6C}"/>
              </a:ext>
            </a:extLst>
          </p:cNvPr>
          <p:cNvSpPr txBox="1"/>
          <p:nvPr/>
        </p:nvSpPr>
        <p:spPr>
          <a:xfrm>
            <a:off x="6677025" y="1304925"/>
            <a:ext cx="427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Encryption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F7F33-37CB-4628-A4E9-7F69B3020AD5}"/>
              </a:ext>
            </a:extLst>
          </p:cNvPr>
          <p:cNvSpPr txBox="1"/>
          <p:nvPr/>
        </p:nvSpPr>
        <p:spPr>
          <a:xfrm>
            <a:off x="1333500" y="4588679"/>
            <a:ext cx="496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Decryption</a:t>
            </a:r>
          </a:p>
        </p:txBody>
      </p:sp>
    </p:spTree>
    <p:extLst>
      <p:ext uri="{BB962C8B-B14F-4D97-AF65-F5344CB8AC3E}">
        <p14:creationId xmlns:p14="http://schemas.microsoft.com/office/powerpoint/2010/main" val="294125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B360-09CA-4D64-8B3D-F6BCE869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Overview of the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12CDC-A9CD-42A7-89DC-56FF747383F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t="46680" r="13361" b="7820"/>
          <a:stretch/>
        </p:blipFill>
        <p:spPr bwMode="auto">
          <a:xfrm>
            <a:off x="677334" y="1552576"/>
            <a:ext cx="10524066" cy="42005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091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BBC4C-CE9C-4E19-BD1D-F287E416DF5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8" t="788" r="12698" b="1123"/>
          <a:stretch/>
        </p:blipFill>
        <p:spPr bwMode="auto">
          <a:xfrm>
            <a:off x="1114425" y="361950"/>
            <a:ext cx="9963150" cy="6324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7125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52873D-72CF-4D4C-A153-FB70C3A86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t="14305" r="18203" b="12313"/>
          <a:stretch/>
        </p:blipFill>
        <p:spPr>
          <a:xfrm>
            <a:off x="1162049" y="885825"/>
            <a:ext cx="9496426" cy="5515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585D4-78B6-42FC-8B02-46991781540A}"/>
              </a:ext>
            </a:extLst>
          </p:cNvPr>
          <p:cNvSpPr txBox="1"/>
          <p:nvPr/>
        </p:nvSpPr>
        <p:spPr>
          <a:xfrm>
            <a:off x="495300" y="381124"/>
            <a:ext cx="10163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Basic Layout of Algorithm</a:t>
            </a:r>
          </a:p>
        </p:txBody>
      </p:sp>
    </p:spTree>
    <p:extLst>
      <p:ext uri="{BB962C8B-B14F-4D97-AF65-F5344CB8AC3E}">
        <p14:creationId xmlns:p14="http://schemas.microsoft.com/office/powerpoint/2010/main" val="216055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5AA2-D668-4672-80E3-FAFEE503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866775"/>
            <a:ext cx="8596668" cy="1320800"/>
          </a:xfrm>
        </p:spPr>
        <p:txBody>
          <a:bodyPr/>
          <a:lstStyle/>
          <a:p>
            <a:r>
              <a:rPr lang="en-IN" dirty="0"/>
              <a:t>Description of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AE0BE-E2C4-473E-ADAC-DAA32AF0A690}"/>
              </a:ext>
            </a:extLst>
          </p:cNvPr>
          <p:cNvSpPr txBox="1"/>
          <p:nvPr/>
        </p:nvSpPr>
        <p:spPr>
          <a:xfrm>
            <a:off x="857250" y="2628900"/>
            <a:ext cx="7972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algorithm for Advanced Encryption Standard (AES) consists of smaller, sub-algorithms namely </a:t>
            </a:r>
            <a:r>
              <a:rPr lang="en-US" sz="2800" dirty="0" err="1"/>
              <a:t>SubBytes</a:t>
            </a:r>
            <a:r>
              <a:rPr lang="en-US" sz="2800" dirty="0"/>
              <a:t>, </a:t>
            </a:r>
            <a:r>
              <a:rPr lang="en-US" sz="2800" dirty="0" err="1"/>
              <a:t>ShiftRows</a:t>
            </a:r>
            <a:r>
              <a:rPr lang="en-US" sz="2800" dirty="0"/>
              <a:t>, </a:t>
            </a:r>
            <a:r>
              <a:rPr lang="en-US" sz="2800" dirty="0" err="1"/>
              <a:t>MixColumns</a:t>
            </a:r>
            <a:r>
              <a:rPr lang="en-US" sz="2800" dirty="0"/>
              <a:t>, and </a:t>
            </a:r>
            <a:r>
              <a:rPr lang="en-US" sz="2800" dirty="0" err="1"/>
              <a:t>AddRoundKey</a:t>
            </a:r>
            <a:r>
              <a:rPr lang="en-US" sz="2800" dirty="0"/>
              <a:t>. Each method will be explained in details in following slides.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68388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4CE4-F7B4-43D2-A389-8AB4FDAA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A1CF1-7431-4EFB-936C-0E2915896022}"/>
              </a:ext>
            </a:extLst>
          </p:cNvPr>
          <p:cNvSpPr txBox="1"/>
          <p:nvPr/>
        </p:nvSpPr>
        <p:spPr>
          <a:xfrm>
            <a:off x="712701" y="1452527"/>
            <a:ext cx="8743950" cy="4796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copy the input message into a new char array called state. We do it in blocks of 16 bytes.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state/message is best visualised as a 4x4 grid.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if our message is “HELLO WORLD!1234”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	O	R	1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		L	2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	W	D	3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	O	!	4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Double Brace 7">
            <a:extLst>
              <a:ext uri="{FF2B5EF4-FFF2-40B4-BE49-F238E27FC236}">
                <a16:creationId xmlns:a16="http://schemas.microsoft.com/office/drawing/2014/main" id="{40BBD3D0-1381-4430-9508-7FF0612F479F}"/>
              </a:ext>
            </a:extLst>
          </p:cNvPr>
          <p:cNvSpPr/>
          <p:nvPr/>
        </p:nvSpPr>
        <p:spPr>
          <a:xfrm>
            <a:off x="3667125" y="3800475"/>
            <a:ext cx="2914650" cy="2447925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483F05-9F28-41F2-907B-CBE872F1A70E}"/>
              </a:ext>
            </a:extLst>
          </p:cNvPr>
          <p:cNvCxnSpPr/>
          <p:nvPr/>
        </p:nvCxnSpPr>
        <p:spPr>
          <a:xfrm>
            <a:off x="4114800" y="4400550"/>
            <a:ext cx="198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B723DA-E9A3-4652-80A7-3AD350EBDEF2}"/>
              </a:ext>
            </a:extLst>
          </p:cNvPr>
          <p:cNvCxnSpPr/>
          <p:nvPr/>
        </p:nvCxnSpPr>
        <p:spPr>
          <a:xfrm>
            <a:off x="4114800" y="5648325"/>
            <a:ext cx="198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B303D1-DFEF-40EE-AC9B-93852F254D89}"/>
              </a:ext>
            </a:extLst>
          </p:cNvPr>
          <p:cNvCxnSpPr/>
          <p:nvPr/>
        </p:nvCxnSpPr>
        <p:spPr>
          <a:xfrm>
            <a:off x="4114800" y="5000625"/>
            <a:ext cx="198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1B2EEC-F7FD-4632-A859-73D191222E06}"/>
              </a:ext>
            </a:extLst>
          </p:cNvPr>
          <p:cNvCxnSpPr>
            <a:cxnSpLocks/>
          </p:cNvCxnSpPr>
          <p:nvPr/>
        </p:nvCxnSpPr>
        <p:spPr>
          <a:xfrm>
            <a:off x="4657725" y="3910012"/>
            <a:ext cx="0" cy="2338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0DED8B-F5DE-47CB-82C1-29CA868D1C38}"/>
              </a:ext>
            </a:extLst>
          </p:cNvPr>
          <p:cNvCxnSpPr>
            <a:cxnSpLocks/>
          </p:cNvCxnSpPr>
          <p:nvPr/>
        </p:nvCxnSpPr>
        <p:spPr>
          <a:xfrm>
            <a:off x="5105400" y="3910012"/>
            <a:ext cx="0" cy="2338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38F652-241B-4F3D-A43D-E20D143840F6}"/>
              </a:ext>
            </a:extLst>
          </p:cNvPr>
          <p:cNvCxnSpPr>
            <a:cxnSpLocks/>
          </p:cNvCxnSpPr>
          <p:nvPr/>
        </p:nvCxnSpPr>
        <p:spPr>
          <a:xfrm>
            <a:off x="5581650" y="3910012"/>
            <a:ext cx="0" cy="2338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58989"/>
      </p:ext>
    </p:extLst>
  </p:cSld>
  <p:clrMapOvr>
    <a:masterClrMapping/>
  </p:clrMapOvr>
</p:sld>
</file>

<file path=ppt/theme/theme1.xml><?xml version="1.0" encoding="utf-8"?>
<a:theme xmlns:a="http://schemas.openxmlformats.org/drawingml/2006/main" name="good_Theme5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od_Theme5" id="{25E0498D-71D9-49C5-A380-A229E38658A6}" vid="{0DDF11B9-EAA4-47AE-8242-3D7A82EB325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good_Theme5</Template>
  <TotalTime>336</TotalTime>
  <Words>1171</Words>
  <Application>Microsoft Office PowerPoint</Application>
  <PresentationFormat>Widescreen</PresentationFormat>
  <Paragraphs>99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</vt:lpstr>
      <vt:lpstr>Consolas</vt:lpstr>
      <vt:lpstr>Trebuchet MS</vt:lpstr>
      <vt:lpstr>Wingdings 3</vt:lpstr>
      <vt:lpstr>good_Theme5</vt:lpstr>
      <vt:lpstr>Encryption and Decryption of data using cryptography algorithm</vt:lpstr>
      <vt:lpstr>Origins</vt:lpstr>
      <vt:lpstr>What is AES?</vt:lpstr>
      <vt:lpstr>PowerPoint Presentation</vt:lpstr>
      <vt:lpstr>Quick Overview of the Algorithm</vt:lpstr>
      <vt:lpstr>PowerPoint Presentation</vt:lpstr>
      <vt:lpstr>PowerPoint Presentation</vt:lpstr>
      <vt:lpstr>Description of Algorithm</vt:lpstr>
      <vt:lpstr>Initialisation</vt:lpstr>
      <vt:lpstr>Add Round Key</vt:lpstr>
      <vt:lpstr>Sub-bytes</vt:lpstr>
      <vt:lpstr>Shift Rows</vt:lpstr>
      <vt:lpstr>Shift Rows</vt:lpstr>
      <vt:lpstr>Mix Columns</vt:lpstr>
      <vt:lpstr>Mix Columns</vt:lpstr>
      <vt:lpstr>Key Expansion</vt:lpstr>
      <vt:lpstr>Key Expansion Core</vt:lpstr>
      <vt:lpstr>Key Expansion Core</vt:lpstr>
      <vt:lpstr>Key Expansion</vt:lpstr>
      <vt:lpstr>Key Expansion </vt:lpstr>
      <vt:lpstr>Implementing  the encryption </vt:lpstr>
      <vt:lpstr>Verifying the result</vt:lpstr>
      <vt:lpstr>Decryption</vt:lpstr>
      <vt:lpstr>Decryption</vt:lpstr>
      <vt:lpstr>Reverse Shift Rows</vt:lpstr>
      <vt:lpstr>PowerPoint Presentation</vt:lpstr>
      <vt:lpstr>Reverse Mix Column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xd russ</dc:creator>
  <cp:lastModifiedBy>xd russ</cp:lastModifiedBy>
  <cp:revision>23</cp:revision>
  <dcterms:created xsi:type="dcterms:W3CDTF">2021-04-19T10:47:10Z</dcterms:created>
  <dcterms:modified xsi:type="dcterms:W3CDTF">2021-04-19T18:01:16Z</dcterms:modified>
</cp:coreProperties>
</file>